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51724" y="692426"/>
            <a:ext cx="9274797" cy="2637183"/>
          </a:xfrm>
        </p:spPr>
        <p:txBody>
          <a:bodyPr>
            <a:normAutofit/>
          </a:bodyPr>
          <a:lstStyle/>
          <a:p>
            <a:r>
              <a:rPr lang="en-US" sz="6600" dirty="0"/>
              <a:t>Scavengers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1" y="3329609"/>
            <a:ext cx="8676222" cy="1905000"/>
          </a:xfrm>
        </p:spPr>
        <p:txBody>
          <a:bodyPr/>
          <a:lstStyle/>
          <a:p>
            <a:r>
              <a:rPr lang="en-US" dirty="0"/>
              <a:t>Abhra Sinha</a:t>
            </a:r>
          </a:p>
          <a:p>
            <a:r>
              <a:rPr lang="en-US" dirty="0"/>
              <a:t>Pratik Walawalkar</a:t>
            </a:r>
          </a:p>
          <a:p>
            <a:r>
              <a:rPr lang="en-US" dirty="0"/>
              <a:t>Eshan gupta</a:t>
            </a:r>
          </a:p>
        </p:txBody>
      </p:sp>
    </p:spTree>
    <p:extLst>
      <p:ext uri="{BB962C8B-B14F-4D97-AF65-F5344CB8AC3E}">
        <p14:creationId xmlns:p14="http://schemas.microsoft.com/office/powerpoint/2010/main" val="31777565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-9939"/>
            <a:ext cx="9905998" cy="937591"/>
          </a:xfrm>
        </p:spPr>
        <p:txBody>
          <a:bodyPr/>
          <a:lstStyle/>
          <a:p>
            <a:r>
              <a:rPr lang="en-US" dirty="0"/>
              <a:t>PROBLEMS faced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927652"/>
            <a:ext cx="9905998" cy="571168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PCB – </a:t>
            </a:r>
            <a:r>
              <a:rPr lang="en-US" b="1" dirty="0">
                <a:solidFill>
                  <a:srgbClr val="FFFF00"/>
                </a:solidFill>
              </a:rPr>
              <a:t>assigning internal layers </a:t>
            </a:r>
            <a:r>
              <a:rPr lang="en-US" dirty="0"/>
              <a:t>and calculating thickness of the tracks</a:t>
            </a:r>
          </a:p>
          <a:p>
            <a:r>
              <a:rPr lang="en-US" dirty="0"/>
              <a:t>PWM Pulse – tuning right values for both dc and servo motors</a:t>
            </a:r>
          </a:p>
          <a:p>
            <a:r>
              <a:rPr lang="en-US" dirty="0"/>
              <a:t>IDE – Kinetis Design Studio code generation, looked for alternatives, chose </a:t>
            </a:r>
            <a:r>
              <a:rPr lang="en-US" b="1" dirty="0" err="1">
                <a:solidFill>
                  <a:srgbClr val="FFFF00"/>
                </a:solidFill>
              </a:rPr>
              <a:t>mbed</a:t>
            </a:r>
            <a:r>
              <a:rPr lang="en-US" dirty="0"/>
              <a:t> development platform</a:t>
            </a:r>
          </a:p>
          <a:p>
            <a:r>
              <a:rPr lang="en-US" dirty="0"/>
              <a:t>Board Firmware – had issues with  windows 10 and mBed, </a:t>
            </a:r>
            <a:r>
              <a:rPr lang="en-US" b="1" dirty="0">
                <a:solidFill>
                  <a:srgbClr val="FFFF00"/>
                </a:solidFill>
              </a:rPr>
              <a:t>firmware update </a:t>
            </a:r>
            <a:r>
              <a:rPr lang="en-US" dirty="0"/>
              <a:t>and flashing</a:t>
            </a:r>
          </a:p>
          <a:p>
            <a:r>
              <a:rPr lang="en-US" dirty="0"/>
              <a:t>Test circuit of motor driver – FETs burning out due to high junction voltage</a:t>
            </a:r>
          </a:p>
          <a:p>
            <a:r>
              <a:rPr lang="en-US" dirty="0"/>
              <a:t>Voltage adjust – changing the values of the resistor bridge to get stable output</a:t>
            </a:r>
          </a:p>
          <a:p>
            <a:r>
              <a:rPr lang="en-US" dirty="0"/>
              <a:t>Soldering –two pins of boost converter were </a:t>
            </a:r>
            <a:r>
              <a:rPr lang="en-US" b="1" dirty="0">
                <a:solidFill>
                  <a:srgbClr val="FFFF00"/>
                </a:solidFill>
              </a:rPr>
              <a:t>shorted</a:t>
            </a:r>
            <a:r>
              <a:rPr lang="en-US" dirty="0"/>
              <a:t> while </a:t>
            </a:r>
            <a:r>
              <a:rPr lang="en-US" dirty="0" err="1"/>
              <a:t>smd</a:t>
            </a:r>
            <a:r>
              <a:rPr lang="en-US" dirty="0"/>
              <a:t> soldering </a:t>
            </a:r>
          </a:p>
          <a:p>
            <a:r>
              <a:rPr lang="en-US" dirty="0"/>
              <a:t>Excessive heating – motor drivers faced </a:t>
            </a:r>
            <a:r>
              <a:rPr lang="en-US" b="1" dirty="0">
                <a:solidFill>
                  <a:srgbClr val="FFFF00"/>
                </a:solidFill>
              </a:rPr>
              <a:t>excessive heating</a:t>
            </a:r>
          </a:p>
          <a:p>
            <a:r>
              <a:rPr lang="en-US" dirty="0"/>
              <a:t>Voltage dropout – </a:t>
            </a:r>
            <a:r>
              <a:rPr lang="en-US" b="1" dirty="0">
                <a:solidFill>
                  <a:srgbClr val="FFFF00"/>
                </a:solidFill>
              </a:rPr>
              <a:t>excessive current draw </a:t>
            </a:r>
            <a:r>
              <a:rPr lang="en-US" dirty="0"/>
              <a:t>from servo motors leading to significant drop in system voltage</a:t>
            </a:r>
          </a:p>
          <a:p>
            <a:r>
              <a:rPr lang="en-US" dirty="0"/>
              <a:t>Servo motors current draw – hard left turn drawing excessive current and stalling the entire system</a:t>
            </a:r>
          </a:p>
          <a:p>
            <a:r>
              <a:rPr lang="en-US" dirty="0"/>
              <a:t>Left turn not happening -  initial value of the for loop to bet adjusted for window of camera readout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7168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251791"/>
            <a:ext cx="9905998" cy="1109870"/>
          </a:xfrm>
        </p:spPr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361661"/>
            <a:ext cx="9905998" cy="5052391"/>
          </a:xfrm>
        </p:spPr>
        <p:txBody>
          <a:bodyPr/>
          <a:lstStyle/>
          <a:p>
            <a:r>
              <a:rPr lang="en-US" dirty="0"/>
              <a:t>Electronics aren’t 100% reliable and can give up at the last moment</a:t>
            </a:r>
          </a:p>
          <a:p>
            <a:r>
              <a:rPr lang="en-US" dirty="0"/>
              <a:t>Practical scenario is much different from ideal </a:t>
            </a:r>
          </a:p>
          <a:p>
            <a:r>
              <a:rPr lang="en-US" dirty="0"/>
              <a:t>Higher range of error to be considered when selecting certain components</a:t>
            </a:r>
          </a:p>
          <a:p>
            <a:r>
              <a:rPr lang="en-US" dirty="0"/>
              <a:t>Thinking simple and straight to get solutions to complex problems</a:t>
            </a:r>
          </a:p>
          <a:p>
            <a:r>
              <a:rPr lang="en-US" dirty="0"/>
              <a:t>Identifying mistakes and taking corrective actions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4931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65" y="496956"/>
            <a:ext cx="9905998" cy="808383"/>
          </a:xfrm>
        </p:spPr>
        <p:txBody>
          <a:bodyPr/>
          <a:lstStyle/>
          <a:p>
            <a:r>
              <a:rPr lang="en-US" dirty="0"/>
              <a:t>Overall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5396" y="901148"/>
            <a:ext cx="9905998" cy="5956851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rgbClr val="FFFF00"/>
                </a:solidFill>
              </a:rPr>
              <a:t>Precise control </a:t>
            </a:r>
            <a:r>
              <a:rPr lang="en-US" sz="2400" dirty="0"/>
              <a:t>at slow speeds by accurate steer action when line camera detects a turn</a:t>
            </a:r>
          </a:p>
          <a:p>
            <a:r>
              <a:rPr lang="en-US" sz="2400" dirty="0"/>
              <a:t>Gradually increasing the speed of the car to compete for time </a:t>
            </a:r>
          </a:p>
          <a:p>
            <a:r>
              <a:rPr lang="en-US" sz="2400" b="1" dirty="0">
                <a:solidFill>
                  <a:srgbClr val="FFFF00"/>
                </a:solidFill>
              </a:rPr>
              <a:t>System stability </a:t>
            </a:r>
            <a:r>
              <a:rPr lang="en-US" sz="2400" dirty="0"/>
              <a:t>and </a:t>
            </a:r>
            <a:r>
              <a:rPr lang="en-US" sz="2400" b="1" dirty="0">
                <a:solidFill>
                  <a:srgbClr val="FFFF00"/>
                </a:solidFill>
              </a:rPr>
              <a:t>robustness</a:t>
            </a:r>
          </a:p>
          <a:p>
            <a:r>
              <a:rPr lang="en-US" sz="2400" dirty="0"/>
              <a:t>Simple control algorithm but accurate</a:t>
            </a:r>
          </a:p>
          <a:p>
            <a:r>
              <a:rPr lang="en-US" sz="2400" dirty="0"/>
              <a:t>Testing out components one at a time and tuning them for the competition</a:t>
            </a:r>
          </a:p>
          <a:p>
            <a:r>
              <a:rPr lang="en-US" sz="2400" dirty="0"/>
              <a:t>Modifying certain parameters to achieve </a:t>
            </a:r>
            <a:r>
              <a:rPr lang="en-US" sz="2400" b="1" dirty="0">
                <a:solidFill>
                  <a:srgbClr val="FFFF00"/>
                </a:solidFill>
              </a:rPr>
              <a:t>accuracy</a:t>
            </a:r>
            <a:r>
              <a:rPr lang="en-US" sz="2400" dirty="0"/>
              <a:t> and reduce delay</a:t>
            </a:r>
          </a:p>
          <a:p>
            <a:r>
              <a:rPr lang="en-US" sz="2400" dirty="0"/>
              <a:t>Testing out p control for smoother turns</a:t>
            </a:r>
          </a:p>
        </p:txBody>
      </p:sp>
    </p:spTree>
    <p:extLst>
      <p:ext uri="{BB962C8B-B14F-4D97-AF65-F5344CB8AC3E}">
        <p14:creationId xmlns:p14="http://schemas.microsoft.com/office/powerpoint/2010/main" val="40669069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 rotWithShape="1">
            <a:blip r:embed="rId2">
              <a:duotone>
                <a:schemeClr val="bg2">
                  <a:shade val="28000"/>
                  <a:satMod val="94000"/>
                  <a:lumMod val="20000"/>
                </a:schemeClr>
                <a:schemeClr val="bg2">
                  <a:tint val="94000"/>
                  <a:shade val="84000"/>
                  <a:satMod val="148000"/>
                  <a:lumMod val="114000"/>
                </a:schemeClr>
              </a:duotone>
            </a:blip>
            <a:stretch/>
          </a:blipFill>
          <a:ln>
            <a:noFill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155" y="835626"/>
            <a:ext cx="6915663" cy="51867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8696" y="835626"/>
            <a:ext cx="4400368" cy="330027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Rectangle: Rounded Corners 6"/>
          <p:cNvSpPr/>
          <p:nvPr/>
        </p:nvSpPr>
        <p:spPr>
          <a:xfrm>
            <a:off x="10374107" y="4484076"/>
            <a:ext cx="1223889" cy="6752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Magnets</a:t>
            </a:r>
          </a:p>
        </p:txBody>
      </p:sp>
      <p:sp>
        <p:nvSpPr>
          <p:cNvPr id="10" name="Rectangle: Rounded Corners 9"/>
          <p:cNvSpPr/>
          <p:nvPr/>
        </p:nvSpPr>
        <p:spPr>
          <a:xfrm>
            <a:off x="9055515" y="4642489"/>
            <a:ext cx="1223889" cy="9366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Hall Effect Sensor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10257183" y="3286539"/>
            <a:ext cx="662608" cy="11661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cxnSpLocks/>
          </p:cNvCxnSpPr>
          <p:nvPr/>
        </p:nvCxnSpPr>
        <p:spPr>
          <a:xfrm flipH="1" flipV="1">
            <a:off x="9576765" y="3286539"/>
            <a:ext cx="203340" cy="1347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: Rounded Corners 14"/>
          <p:cNvSpPr/>
          <p:nvPr/>
        </p:nvSpPr>
        <p:spPr>
          <a:xfrm>
            <a:off x="6638587" y="4971529"/>
            <a:ext cx="1822924" cy="8196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Camera</a:t>
            </a:r>
          </a:p>
        </p:txBody>
      </p:sp>
      <p:cxnSp>
        <p:nvCxnSpPr>
          <p:cNvPr id="16" name="Straight Arrow Connector 15"/>
          <p:cNvCxnSpPr>
            <a:cxnSpLocks/>
            <a:stCxn id="15" idx="0"/>
          </p:cNvCxnSpPr>
          <p:nvPr/>
        </p:nvCxnSpPr>
        <p:spPr>
          <a:xfrm flipH="1" flipV="1">
            <a:off x="6305651" y="3792190"/>
            <a:ext cx="1244398" cy="1179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: Rounded Corners 18"/>
          <p:cNvSpPr/>
          <p:nvPr/>
        </p:nvSpPr>
        <p:spPr>
          <a:xfrm>
            <a:off x="4710022" y="5791201"/>
            <a:ext cx="1822924" cy="4373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 Array</a:t>
            </a:r>
          </a:p>
        </p:txBody>
      </p:sp>
      <p:cxnSp>
        <p:nvCxnSpPr>
          <p:cNvPr id="20" name="Straight Arrow Connector 19"/>
          <p:cNvCxnSpPr>
            <a:cxnSpLocks/>
          </p:cNvCxnSpPr>
          <p:nvPr/>
        </p:nvCxnSpPr>
        <p:spPr>
          <a:xfrm flipV="1">
            <a:off x="5792159" y="4365556"/>
            <a:ext cx="388117" cy="13830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Rounded Corners 21"/>
          <p:cNvSpPr/>
          <p:nvPr/>
        </p:nvSpPr>
        <p:spPr>
          <a:xfrm>
            <a:off x="2612983" y="5784205"/>
            <a:ext cx="1822924" cy="4373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Servo Motor</a:t>
            </a:r>
          </a:p>
        </p:txBody>
      </p:sp>
      <p:cxnSp>
        <p:nvCxnSpPr>
          <p:cNvPr id="23" name="Straight Arrow Connector 22"/>
          <p:cNvCxnSpPr>
            <a:cxnSpLocks/>
          </p:cNvCxnSpPr>
          <p:nvPr/>
        </p:nvCxnSpPr>
        <p:spPr>
          <a:xfrm flipV="1">
            <a:off x="2907195" y="3637284"/>
            <a:ext cx="585831" cy="1141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: Rounded Corners 24"/>
          <p:cNvSpPr/>
          <p:nvPr/>
        </p:nvSpPr>
        <p:spPr>
          <a:xfrm>
            <a:off x="2048820" y="4729917"/>
            <a:ext cx="1822924" cy="4373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Battery</a:t>
            </a:r>
          </a:p>
        </p:txBody>
      </p:sp>
      <p:cxnSp>
        <p:nvCxnSpPr>
          <p:cNvPr id="26" name="Straight Arrow Connector 25"/>
          <p:cNvCxnSpPr>
            <a:cxnSpLocks/>
          </p:cNvCxnSpPr>
          <p:nvPr/>
        </p:nvCxnSpPr>
        <p:spPr>
          <a:xfrm flipV="1">
            <a:off x="3565740" y="4381860"/>
            <a:ext cx="1545460" cy="1367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Rounded Corners 27"/>
          <p:cNvSpPr/>
          <p:nvPr/>
        </p:nvSpPr>
        <p:spPr>
          <a:xfrm>
            <a:off x="320257" y="3874783"/>
            <a:ext cx="1992934" cy="7303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SHIELD + Microcontroller</a:t>
            </a:r>
          </a:p>
        </p:txBody>
      </p:sp>
      <p:cxnSp>
        <p:nvCxnSpPr>
          <p:cNvPr id="29" name="Straight Arrow Connector 28"/>
          <p:cNvCxnSpPr>
            <a:cxnSpLocks/>
          </p:cNvCxnSpPr>
          <p:nvPr/>
        </p:nvCxnSpPr>
        <p:spPr>
          <a:xfrm flipV="1">
            <a:off x="1430903" y="2769704"/>
            <a:ext cx="2062123" cy="10999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90889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1659" y="208419"/>
            <a:ext cx="9905998" cy="834887"/>
          </a:xfrm>
        </p:spPr>
        <p:txBody>
          <a:bodyPr/>
          <a:lstStyle/>
          <a:p>
            <a:pPr algn="ctr"/>
            <a:r>
              <a:rPr lang="en-US" dirty="0"/>
              <a:t>BLOCK DIAGRAM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5070402" y="4005407"/>
            <a:ext cx="2327952" cy="9122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FRDM KL25Z Microcontroller</a:t>
            </a:r>
          </a:p>
        </p:txBody>
      </p:sp>
      <p:sp>
        <p:nvSpPr>
          <p:cNvPr id="5" name="Rectangle: Rounded Corners 4"/>
          <p:cNvSpPr/>
          <p:nvPr/>
        </p:nvSpPr>
        <p:spPr>
          <a:xfrm>
            <a:off x="8807657" y="5456579"/>
            <a:ext cx="1992865" cy="8348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Brushless DC Motors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1568794" y="4044086"/>
            <a:ext cx="1654934" cy="8348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LINE CAMERA</a:t>
            </a:r>
          </a:p>
        </p:txBody>
      </p:sp>
      <p:sp>
        <p:nvSpPr>
          <p:cNvPr id="7" name="Rectangle: Rounded Corners 6"/>
          <p:cNvSpPr/>
          <p:nvPr/>
        </p:nvSpPr>
        <p:spPr>
          <a:xfrm>
            <a:off x="1568795" y="1091648"/>
            <a:ext cx="9231727" cy="8348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Power Supply </a:t>
            </a:r>
          </a:p>
          <a:p>
            <a:pPr algn="ctr"/>
            <a:r>
              <a:rPr lang="en-US" dirty="0"/>
              <a:t> 7.2V</a:t>
            </a:r>
          </a:p>
        </p:txBody>
      </p:sp>
      <p:sp>
        <p:nvSpPr>
          <p:cNvPr id="8" name="Rectangle: Rounded Corners 7"/>
          <p:cNvSpPr/>
          <p:nvPr/>
        </p:nvSpPr>
        <p:spPr>
          <a:xfrm>
            <a:off x="4557160" y="2208146"/>
            <a:ext cx="3429794" cy="11015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Boost Converter and Regulator Circuit</a:t>
            </a:r>
          </a:p>
        </p:txBody>
      </p:sp>
      <p:sp>
        <p:nvSpPr>
          <p:cNvPr id="10" name="Rectangle: Rounded Corners 9"/>
          <p:cNvSpPr/>
          <p:nvPr/>
        </p:nvSpPr>
        <p:spPr>
          <a:xfrm>
            <a:off x="5265394" y="5456578"/>
            <a:ext cx="2004510" cy="8348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DC Motor Driver Circuit</a:t>
            </a:r>
          </a:p>
        </p:txBody>
      </p:sp>
      <p:sp>
        <p:nvSpPr>
          <p:cNvPr id="11" name="Rectangle: Rounded Corners 10"/>
          <p:cNvSpPr/>
          <p:nvPr/>
        </p:nvSpPr>
        <p:spPr>
          <a:xfrm>
            <a:off x="1568795" y="2345635"/>
            <a:ext cx="1654934" cy="8348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LEDs</a:t>
            </a:r>
          </a:p>
        </p:txBody>
      </p:sp>
      <p:cxnSp>
        <p:nvCxnSpPr>
          <p:cNvPr id="14" name="Straight Arrow Connector 13"/>
          <p:cNvCxnSpPr>
            <a:cxnSpLocks/>
          </p:cNvCxnSpPr>
          <p:nvPr/>
        </p:nvCxnSpPr>
        <p:spPr>
          <a:xfrm>
            <a:off x="6272057" y="3309731"/>
            <a:ext cx="0" cy="5855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cxnSpLocks/>
          </p:cNvCxnSpPr>
          <p:nvPr/>
        </p:nvCxnSpPr>
        <p:spPr>
          <a:xfrm>
            <a:off x="7373461" y="5854969"/>
            <a:ext cx="136383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cxnSpLocks/>
            <a:endCxn id="11" idx="3"/>
          </p:cNvCxnSpPr>
          <p:nvPr/>
        </p:nvCxnSpPr>
        <p:spPr>
          <a:xfrm flipH="1">
            <a:off x="3223729" y="2763078"/>
            <a:ext cx="1333432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cxnSpLocks/>
            <a:stCxn id="6" idx="3"/>
            <a:endCxn id="4" idx="1"/>
          </p:cNvCxnSpPr>
          <p:nvPr/>
        </p:nvCxnSpPr>
        <p:spPr>
          <a:xfrm flipV="1">
            <a:off x="3223728" y="4461529"/>
            <a:ext cx="1846674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cxnSpLocks/>
          </p:cNvCxnSpPr>
          <p:nvPr/>
        </p:nvCxnSpPr>
        <p:spPr>
          <a:xfrm flipH="1">
            <a:off x="6267649" y="4878973"/>
            <a:ext cx="13633" cy="4749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cxnSpLocks/>
          </p:cNvCxnSpPr>
          <p:nvPr/>
        </p:nvCxnSpPr>
        <p:spPr>
          <a:xfrm>
            <a:off x="6277504" y="1920945"/>
            <a:ext cx="0" cy="2526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: Rounded Corners 53"/>
          <p:cNvSpPr/>
          <p:nvPr/>
        </p:nvSpPr>
        <p:spPr>
          <a:xfrm>
            <a:off x="1568794" y="5456578"/>
            <a:ext cx="1654934" cy="8348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HALL EFFECT SENSOR</a:t>
            </a:r>
          </a:p>
        </p:txBody>
      </p:sp>
      <p:cxnSp>
        <p:nvCxnSpPr>
          <p:cNvPr id="56" name="Straight Arrow Connector 55"/>
          <p:cNvCxnSpPr>
            <a:cxnSpLocks/>
          </p:cNvCxnSpPr>
          <p:nvPr/>
        </p:nvCxnSpPr>
        <p:spPr>
          <a:xfrm flipV="1">
            <a:off x="3315700" y="4898602"/>
            <a:ext cx="1732596" cy="77912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7726512" y="4093287"/>
            <a:ext cx="848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 V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274465" y="4931759"/>
            <a:ext cx="848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PWM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3608508" y="2389606"/>
            <a:ext cx="848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3464736" y="3796148"/>
            <a:ext cx="12775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Line Position</a:t>
            </a:r>
          </a:p>
        </p:txBody>
      </p:sp>
      <p:sp>
        <p:nvSpPr>
          <p:cNvPr id="64" name="TextBox 63"/>
          <p:cNvSpPr txBox="1"/>
          <p:nvPr/>
        </p:nvSpPr>
        <p:spPr>
          <a:xfrm rot="20138490">
            <a:off x="3409344" y="4892159"/>
            <a:ext cx="1447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Speed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267649" y="3441910"/>
            <a:ext cx="848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</a:t>
            </a:r>
          </a:p>
        </p:txBody>
      </p:sp>
      <p:sp>
        <p:nvSpPr>
          <p:cNvPr id="66" name="Rectangle: Rounded Corners 65"/>
          <p:cNvSpPr/>
          <p:nvPr/>
        </p:nvSpPr>
        <p:spPr>
          <a:xfrm>
            <a:off x="8790366" y="2270175"/>
            <a:ext cx="1934024" cy="8348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SERVO MOTOR</a:t>
            </a:r>
          </a:p>
        </p:txBody>
      </p:sp>
      <p:cxnSp>
        <p:nvCxnSpPr>
          <p:cNvPr id="68" name="Straight Arrow Connector 67"/>
          <p:cNvCxnSpPr>
            <a:cxnSpLocks/>
          </p:cNvCxnSpPr>
          <p:nvPr/>
        </p:nvCxnSpPr>
        <p:spPr>
          <a:xfrm>
            <a:off x="8012588" y="2728845"/>
            <a:ext cx="72471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8039387" y="2341617"/>
            <a:ext cx="848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</a:t>
            </a:r>
          </a:p>
        </p:txBody>
      </p:sp>
      <p:cxnSp>
        <p:nvCxnSpPr>
          <p:cNvPr id="85" name="Straight Arrow Connector 84"/>
          <p:cNvCxnSpPr>
            <a:cxnSpLocks/>
          </p:cNvCxnSpPr>
          <p:nvPr/>
        </p:nvCxnSpPr>
        <p:spPr>
          <a:xfrm flipH="1">
            <a:off x="3223728" y="2915478"/>
            <a:ext cx="1485833" cy="10899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 rot="19643302">
            <a:off x="3348367" y="3201456"/>
            <a:ext cx="848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</a:t>
            </a:r>
          </a:p>
        </p:txBody>
      </p:sp>
      <p:cxnSp>
        <p:nvCxnSpPr>
          <p:cNvPr id="89" name="Straight Connector 88"/>
          <p:cNvCxnSpPr/>
          <p:nvPr/>
        </p:nvCxnSpPr>
        <p:spPr>
          <a:xfrm>
            <a:off x="7752522" y="3296678"/>
            <a:ext cx="0" cy="229160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cxnSpLocks/>
          </p:cNvCxnSpPr>
          <p:nvPr/>
        </p:nvCxnSpPr>
        <p:spPr>
          <a:xfrm flipH="1">
            <a:off x="7373461" y="5588279"/>
            <a:ext cx="37906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/>
          <p:cNvSpPr txBox="1"/>
          <p:nvPr/>
        </p:nvSpPr>
        <p:spPr>
          <a:xfrm>
            <a:off x="7906638" y="5377065"/>
            <a:ext cx="8481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Control Signal</a:t>
            </a:r>
          </a:p>
        </p:txBody>
      </p:sp>
      <p:cxnSp>
        <p:nvCxnSpPr>
          <p:cNvPr id="32" name="Straight Arrow Connector 31"/>
          <p:cNvCxnSpPr>
            <a:cxnSpLocks/>
          </p:cNvCxnSpPr>
          <p:nvPr/>
        </p:nvCxnSpPr>
        <p:spPr>
          <a:xfrm flipV="1">
            <a:off x="7398354" y="3105062"/>
            <a:ext cx="1409303" cy="9882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8217123" y="3400891"/>
            <a:ext cx="848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PWM</a:t>
            </a:r>
          </a:p>
        </p:txBody>
      </p:sp>
    </p:spTree>
    <p:extLst>
      <p:ext uri="{BB962C8B-B14F-4D97-AF65-F5344CB8AC3E}">
        <p14:creationId xmlns:p14="http://schemas.microsoft.com/office/powerpoint/2010/main" val="33727511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039" y="1908313"/>
            <a:ext cx="3377578" cy="2464904"/>
          </a:xfrm>
        </p:spPr>
        <p:txBody>
          <a:bodyPr/>
          <a:lstStyle/>
          <a:p>
            <a:r>
              <a:rPr lang="en-US" dirty="0"/>
              <a:t>PCB with components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0" y="0"/>
            <a:ext cx="7924800" cy="6861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8663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318051"/>
            <a:ext cx="9905998" cy="927653"/>
          </a:xfrm>
        </p:spPr>
        <p:txBody>
          <a:bodyPr/>
          <a:lstStyle/>
          <a:p>
            <a:r>
              <a:rPr lang="en-US" dirty="0"/>
              <a:t>Additional 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245704"/>
            <a:ext cx="9905998" cy="5115339"/>
          </a:xfrm>
        </p:spPr>
        <p:txBody>
          <a:bodyPr/>
          <a:lstStyle/>
          <a:p>
            <a:r>
              <a:rPr lang="en-US" sz="2400" b="1" dirty="0">
                <a:solidFill>
                  <a:srgbClr val="FFFF00"/>
                </a:solidFill>
              </a:rPr>
              <a:t>LED ARRAY </a:t>
            </a:r>
            <a:r>
              <a:rPr lang="en-US" sz="2400" dirty="0"/>
              <a:t>– For Better peak detection in output of line camera</a:t>
            </a:r>
          </a:p>
          <a:p>
            <a:r>
              <a:rPr lang="en-US" sz="2400" b="1" dirty="0">
                <a:solidFill>
                  <a:srgbClr val="FFFF00"/>
                </a:solidFill>
              </a:rPr>
              <a:t>3D PRINTED SHIELD BOARD HOLDER </a:t>
            </a:r>
            <a:r>
              <a:rPr lang="en-US" sz="2400" dirty="0"/>
              <a:t>– to anchor the shield and microcontroller</a:t>
            </a:r>
          </a:p>
          <a:p>
            <a:r>
              <a:rPr lang="en-US" sz="2400" b="1" dirty="0">
                <a:solidFill>
                  <a:srgbClr val="FFFF00"/>
                </a:solidFill>
              </a:rPr>
              <a:t>3D PRINTED CIRCULAR DISC </a:t>
            </a:r>
            <a:r>
              <a:rPr lang="en-US" sz="2400" dirty="0"/>
              <a:t>– to place the magnets </a:t>
            </a:r>
          </a:p>
          <a:p>
            <a:r>
              <a:rPr lang="en-US" sz="2400" b="1" dirty="0">
                <a:solidFill>
                  <a:srgbClr val="FFFF00"/>
                </a:solidFill>
              </a:rPr>
              <a:t>Heatsink</a:t>
            </a:r>
            <a:r>
              <a:rPr lang="en-US" sz="2400" dirty="0"/>
              <a:t> – allow for heat dissipation from the motor driver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6564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530086"/>
            <a:ext cx="9905998" cy="725557"/>
          </a:xfrm>
        </p:spPr>
        <p:txBody>
          <a:bodyPr/>
          <a:lstStyle/>
          <a:p>
            <a:r>
              <a:rPr lang="en-US" dirty="0"/>
              <a:t>VELOCITY CONTROL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255642"/>
            <a:ext cx="9905998" cy="5145157"/>
          </a:xfrm>
        </p:spPr>
        <p:txBody>
          <a:bodyPr>
            <a:normAutofit/>
          </a:bodyPr>
          <a:lstStyle/>
          <a:p>
            <a:r>
              <a:rPr lang="en-US" dirty="0"/>
              <a:t>We are using </a:t>
            </a:r>
            <a:r>
              <a:rPr lang="en-US" b="1" dirty="0">
                <a:solidFill>
                  <a:srgbClr val="FFFF00"/>
                </a:solidFill>
              </a:rPr>
              <a:t>Hall effect sensor </a:t>
            </a:r>
            <a:r>
              <a:rPr lang="en-US" dirty="0"/>
              <a:t>to serve velocity sensing purpose</a:t>
            </a:r>
          </a:p>
          <a:p>
            <a:r>
              <a:rPr lang="en-US" b="1" u="sng" dirty="0"/>
              <a:t>OUR ALGORITHM:</a:t>
            </a:r>
          </a:p>
          <a:p>
            <a:r>
              <a:rPr lang="en-US" dirty="0"/>
              <a:t>Timers are used to run the program for example 5 seconds (t= 5 sec)</a:t>
            </a:r>
          </a:p>
          <a:p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interrupt function is used to count the number of pulse encountered during the a period of 5 seconds. </a:t>
            </a:r>
          </a:p>
          <a:p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These interrupts counts the number of rising pulse</a:t>
            </a:r>
          </a:p>
          <a:p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To measure Speed simple formula is used -</a:t>
            </a:r>
          </a:p>
          <a:p>
            <a:pPr marL="0" indent="0">
              <a:buNone/>
            </a:pPr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   (Feet/sec = 2 * Pi * </a:t>
            </a:r>
            <a:r>
              <a:rPr lang="en-US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wheelradius</a:t>
            </a:r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* (</a:t>
            </a:r>
            <a:r>
              <a:rPr lang="en-US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Pulsecount</a:t>
            </a:r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-1) / t )</a:t>
            </a:r>
            <a:endParaRPr lang="en-US" b="1" dirty="0"/>
          </a:p>
          <a:p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We aim to slowly increment the speed without compromising the navigation of the car.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1146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10818"/>
            <a:ext cx="9905998" cy="1245704"/>
          </a:xfrm>
        </p:spPr>
        <p:txBody>
          <a:bodyPr/>
          <a:lstStyle/>
          <a:p>
            <a:r>
              <a:rPr lang="en-US" dirty="0"/>
              <a:t>LINE FOLLOWING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527312"/>
            <a:ext cx="9905998" cy="4807227"/>
          </a:xfrm>
        </p:spPr>
        <p:txBody>
          <a:bodyPr/>
          <a:lstStyle/>
          <a:p>
            <a:r>
              <a:rPr lang="en-US" dirty="0"/>
              <a:t>Detecting the output from the line camera and storing it in an array of size 128</a:t>
            </a:r>
          </a:p>
          <a:p>
            <a:r>
              <a:rPr lang="en-US" dirty="0"/>
              <a:t>Detecting the </a:t>
            </a:r>
            <a:r>
              <a:rPr lang="en-US" b="1" dirty="0">
                <a:solidFill>
                  <a:srgbClr val="FFFF00"/>
                </a:solidFill>
              </a:rPr>
              <a:t>minimum value in the array </a:t>
            </a:r>
            <a:r>
              <a:rPr lang="en-US" dirty="0"/>
              <a:t>and assigning the value to a variable</a:t>
            </a:r>
          </a:p>
          <a:p>
            <a:r>
              <a:rPr lang="en-US" dirty="0"/>
              <a:t>Finding the readings around the minimum value and checking to see if it forms a slope</a:t>
            </a:r>
          </a:p>
          <a:p>
            <a:r>
              <a:rPr lang="en-US" dirty="0"/>
              <a:t>Keeping a count of that value and </a:t>
            </a:r>
            <a:r>
              <a:rPr lang="en-US" b="1" dirty="0">
                <a:solidFill>
                  <a:srgbClr val="FFFF00"/>
                </a:solidFill>
              </a:rPr>
              <a:t>calculating the position of the line </a:t>
            </a:r>
            <a:r>
              <a:rPr lang="en-US" dirty="0"/>
              <a:t>based on the slope count and min value</a:t>
            </a:r>
          </a:p>
          <a:p>
            <a:r>
              <a:rPr lang="en-US" dirty="0"/>
              <a:t>We detect the position of the line in this way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0635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331304"/>
            <a:ext cx="9905998" cy="848139"/>
          </a:xfrm>
        </p:spPr>
        <p:txBody>
          <a:bodyPr/>
          <a:lstStyle/>
          <a:p>
            <a:r>
              <a:rPr lang="en-US" dirty="0"/>
              <a:t>Control strategy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179443"/>
            <a:ext cx="9905998" cy="5274365"/>
          </a:xfrm>
        </p:spPr>
        <p:txBody>
          <a:bodyPr/>
          <a:lstStyle/>
          <a:p>
            <a:r>
              <a:rPr lang="en-US" dirty="0"/>
              <a:t>Based on the line value that we have detected we get the current position of the line</a:t>
            </a:r>
          </a:p>
          <a:p>
            <a:r>
              <a:rPr lang="en-US" dirty="0"/>
              <a:t>We set the target position value to </a:t>
            </a:r>
            <a:r>
              <a:rPr lang="en-US" b="1" dirty="0">
                <a:solidFill>
                  <a:srgbClr val="FFFF00"/>
                </a:solidFill>
              </a:rPr>
              <a:t>64</a:t>
            </a:r>
            <a:r>
              <a:rPr lang="en-US" dirty="0"/>
              <a:t> and calculate error</a:t>
            </a:r>
          </a:p>
          <a:p>
            <a:r>
              <a:rPr lang="en-US" dirty="0"/>
              <a:t>Implement a Proportional controller to give the appropriate value of the PWM according the current position</a:t>
            </a:r>
          </a:p>
          <a:p>
            <a:r>
              <a:rPr lang="en-US" dirty="0"/>
              <a:t>Tuning the values of </a:t>
            </a:r>
            <a:r>
              <a:rPr lang="en-US" b="1" dirty="0" err="1">
                <a:solidFill>
                  <a:srgbClr val="FFFF00"/>
                </a:solidFill>
              </a:rPr>
              <a:t>Kp</a:t>
            </a:r>
            <a:r>
              <a:rPr lang="en-US" dirty="0"/>
              <a:t> for better response</a:t>
            </a:r>
          </a:p>
          <a:p>
            <a:r>
              <a:rPr lang="en-US" dirty="0"/>
              <a:t>Based on the current position we </a:t>
            </a:r>
            <a:r>
              <a:rPr lang="en-US" b="1" dirty="0">
                <a:solidFill>
                  <a:srgbClr val="FFFF00"/>
                </a:solidFill>
              </a:rPr>
              <a:t>set the speed of the motors </a:t>
            </a:r>
            <a:r>
              <a:rPr lang="en-US" dirty="0"/>
              <a:t>and also with respect to the hall sensor</a:t>
            </a:r>
          </a:p>
          <a:p>
            <a:r>
              <a:rPr lang="en-US" dirty="0"/>
              <a:t>At turns we </a:t>
            </a:r>
            <a:r>
              <a:rPr lang="en-US" b="1" dirty="0">
                <a:solidFill>
                  <a:srgbClr val="FFFF00"/>
                </a:solidFill>
              </a:rPr>
              <a:t>slow down the speed </a:t>
            </a:r>
            <a:r>
              <a:rPr lang="en-US" dirty="0"/>
              <a:t>to allow sharper turns and </a:t>
            </a:r>
            <a:r>
              <a:rPr lang="en-US" b="1" dirty="0">
                <a:solidFill>
                  <a:srgbClr val="FFFF00"/>
                </a:solidFill>
              </a:rPr>
              <a:t>prevent offshoot</a:t>
            </a:r>
          </a:p>
          <a:p>
            <a:r>
              <a:rPr lang="en-US" dirty="0"/>
              <a:t>In case the speed slows down as detected from the hall effect sensor, we increase the PWM pulse to compensate for the slowing motion of the motor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2227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0F262FD6-3409-4039-A531-64BD4D2F99E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141</TotalTime>
  <Words>679</Words>
  <Application>Microsoft Office PowerPoint</Application>
  <PresentationFormat>Widescreen</PresentationFormat>
  <Paragraphs>87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Century Gothic</vt:lpstr>
      <vt:lpstr>Mesh</vt:lpstr>
      <vt:lpstr>Scavengers</vt:lpstr>
      <vt:lpstr>Overall approach</vt:lpstr>
      <vt:lpstr>PowerPoint Presentation</vt:lpstr>
      <vt:lpstr>BLOCK DIAGRAM</vt:lpstr>
      <vt:lpstr>PCB with components</vt:lpstr>
      <vt:lpstr>Additional Components</vt:lpstr>
      <vt:lpstr>VELOCITY CONTROL </vt:lpstr>
      <vt:lpstr>LINE FOLLOWING algorithm</vt:lpstr>
      <vt:lpstr>Control strategy</vt:lpstr>
      <vt:lpstr>PROBLEMS faced</vt:lpstr>
      <vt:lpstr>Lessons learned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Scavengers</dc:title>
  <dc:creator>Sinha, Abhra</dc:creator>
  <cp:lastModifiedBy>Sinha, Abhra</cp:lastModifiedBy>
  <cp:revision>25</cp:revision>
  <dcterms:created xsi:type="dcterms:W3CDTF">2017-04-25T15:32:28Z</dcterms:created>
  <dcterms:modified xsi:type="dcterms:W3CDTF">2017-04-25T21:23:22Z</dcterms:modified>
</cp:coreProperties>
</file>

<file path=docProps/thumbnail.jpeg>
</file>